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98" r:id="rId4"/>
    <p:sldId id="293" r:id="rId5"/>
    <p:sldId id="299" r:id="rId6"/>
    <p:sldId id="266" r:id="rId7"/>
    <p:sldId id="281" r:id="rId8"/>
    <p:sldId id="296" r:id="rId9"/>
    <p:sldId id="275" r:id="rId10"/>
    <p:sldId id="278" r:id="rId11"/>
    <p:sldId id="272" r:id="rId12"/>
    <p:sldId id="285" r:id="rId13"/>
    <p:sldId id="303" r:id="rId14"/>
    <p:sldId id="286" r:id="rId15"/>
    <p:sldId id="308" r:id="rId16"/>
    <p:sldId id="295" r:id="rId17"/>
    <p:sldId id="297" r:id="rId18"/>
    <p:sldId id="265" r:id="rId19"/>
    <p:sldId id="301" r:id="rId20"/>
    <p:sldId id="304" r:id="rId21"/>
    <p:sldId id="29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256"/>
            <p14:sldId id="298"/>
            <p14:sldId id="293"/>
            <p14:sldId id="299"/>
            <p14:sldId id="266"/>
            <p14:sldId id="281"/>
            <p14:sldId id="296"/>
            <p14:sldId id="275"/>
            <p14:sldId id="278"/>
            <p14:sldId id="272"/>
            <p14:sldId id="285"/>
            <p14:sldId id="303"/>
            <p14:sldId id="286"/>
            <p14:sldId id="308"/>
            <p14:sldId id="295"/>
            <p14:sldId id="297"/>
            <p14:sldId id="265"/>
            <p14:sldId id="301"/>
            <p14:sldId id="304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  <a:srgbClr val="5B9BD5"/>
    <a:srgbClr val="17426D"/>
    <a:srgbClr val="154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0" autoAdjust="0"/>
    <p:restoredTop sz="96173" autoAdjust="0"/>
  </p:normalViewPr>
  <p:slideViewPr>
    <p:cSldViewPr snapToGrid="0">
      <p:cViewPr varScale="1">
        <p:scale>
          <a:sx n="111" d="100"/>
          <a:sy n="111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45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84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86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02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5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17.9.2025.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501" y="165329"/>
            <a:ext cx="8762997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5922" y="2395446"/>
            <a:ext cx="9486265" cy="278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zagreb.hr/sluzbeni-glasnik/#/app/home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stina.zagreb.h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931ECFF-D6E7-456B-9A42-2EEE4AC38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6925"/>
            <a:ext cx="9144000" cy="582488"/>
          </a:xfrm>
        </p:spPr>
        <p:txBody>
          <a:bodyPr>
            <a:noAutofit/>
          </a:bodyPr>
          <a:lstStyle/>
          <a:p>
            <a:endParaRPr lang="hr-H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908" y="330492"/>
            <a:ext cx="8924925" cy="553998"/>
          </a:xfrm>
        </p:spPr>
        <p:txBody>
          <a:bodyPr/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      Sazivanje sjednice Gradske skupštine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28F808-7924-C152-3F2D-5FC1F79D37D3}"/>
              </a:ext>
            </a:extLst>
          </p:cNvPr>
          <p:cNvSpPr/>
          <p:nvPr/>
        </p:nvSpPr>
        <p:spPr>
          <a:xfrm>
            <a:off x="2367185" y="1573906"/>
            <a:ext cx="8793622" cy="553997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9B3AF0-C718-7B4B-B0EC-4B7C990550F3}"/>
              </a:ext>
            </a:extLst>
          </p:cNvPr>
          <p:cNvSpPr/>
          <p:nvPr/>
        </p:nvSpPr>
        <p:spPr>
          <a:xfrm>
            <a:off x="2367185" y="2275119"/>
            <a:ext cx="8793622" cy="553997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2D0A9C-1995-C17C-52F0-DF1F2D9106BD}"/>
              </a:ext>
            </a:extLst>
          </p:cNvPr>
          <p:cNvSpPr/>
          <p:nvPr/>
        </p:nvSpPr>
        <p:spPr>
          <a:xfrm>
            <a:off x="2367185" y="3982623"/>
            <a:ext cx="8793622" cy="553997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A84DE6-0661-7434-1CEB-5CCAD04E770D}"/>
              </a:ext>
            </a:extLst>
          </p:cNvPr>
          <p:cNvSpPr/>
          <p:nvPr/>
        </p:nvSpPr>
        <p:spPr>
          <a:xfrm>
            <a:off x="2367185" y="4683836"/>
            <a:ext cx="8793622" cy="553997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0855CD-4982-E8FC-79EB-F981DE2C34EB}"/>
              </a:ext>
            </a:extLst>
          </p:cNvPr>
          <p:cNvSpPr/>
          <p:nvPr/>
        </p:nvSpPr>
        <p:spPr>
          <a:xfrm>
            <a:off x="2367185" y="5359412"/>
            <a:ext cx="8793622" cy="553997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FA199B-379C-E732-635E-3606B63EEAF7}"/>
              </a:ext>
            </a:extLst>
          </p:cNvPr>
          <p:cNvSpPr/>
          <p:nvPr/>
        </p:nvSpPr>
        <p:spPr>
          <a:xfrm>
            <a:off x="2385211" y="2976332"/>
            <a:ext cx="8793622" cy="859075"/>
          </a:xfrm>
          <a:prstGeom prst="roundRect">
            <a:avLst/>
          </a:prstGeom>
          <a:solidFill>
            <a:srgbClr val="008FD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721122"/>
            <a:ext cx="9432688" cy="4252388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saziva ju predsjednik Gradske skupštine po potrebi, a najmanje jednom u 3 mjeseca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mogu se sazivati i na zahtjev gradonačelnika i 1/3 gradskih zastupnika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saziva se elektroničkim putem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dnevni red predlaže predsjednik u koji unosi sve prijedloge ovlaštenih predlagatelja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na web stranici je dnevni red i materijali o kojima se vodi rasprava</a:t>
            </a:r>
          </a:p>
          <a:p>
            <a:pPr marL="0" indent="0">
              <a:buNone/>
            </a:pPr>
            <a:endParaRPr lang="hr-H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EA0F-21F8-B834-62FC-EA35C672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D31F-C719-0D75-766A-6FA4C97E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291237"/>
            <a:ext cx="8924925" cy="553998"/>
          </a:xfrm>
        </p:spPr>
        <p:txBody>
          <a:bodyPr/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Sjednica Gradske skupštine - pitanja i prijedlozi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48BF-F544-E798-E22E-97D9BA30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3" y="1799986"/>
            <a:ext cx="8924925" cy="466063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broj pitanja koja mogu postaviti gradski zastupnici pojedinog kluba te gradski zastupnici koji nisu članovi nijednog kluba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prijave za postavljanje pitanja, osobno s e-mail adrese dodijeljene gradskom zastupniku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redoslijed za postavljanje pitanja određuje se ždrijebom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pitanje se može postaviti usmeno i/ili u pisanom obliku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 Narrow" panose="020B0606020202030204" pitchFamily="34" charset="0"/>
              </a:rPr>
              <a:t>odgovor se u daje, u pravilu, na istoj sjednici ili se dostavlja u pisanom obliku u roku od 30 dana</a:t>
            </a:r>
          </a:p>
          <a:p>
            <a:pPr marL="0" indent="0" algn="just">
              <a:buNone/>
            </a:pPr>
            <a:endParaRPr lang="hr-H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2A09-0338-3EA2-0F14-F2F6C1DD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BDBE57-0C2B-41E9-6174-32B3535C2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501" y="165329"/>
            <a:ext cx="8762997" cy="87216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 algn="ctr">
              <a:lnSpc>
                <a:spcPct val="100000"/>
              </a:lnSpc>
              <a:spcBef>
                <a:spcPts val="105"/>
              </a:spcBef>
            </a:pPr>
            <a:r>
              <a:rPr lang="hr-HR" sz="3600" dirty="0">
                <a:latin typeface="Arial Narrow" panose="020B0606020202030204" pitchFamily="34" charset="0"/>
              </a:rPr>
              <a:t>      P</a:t>
            </a:r>
            <a:r>
              <a:rPr sz="3600" dirty="0" err="1"/>
              <a:t>ostupak</a:t>
            </a:r>
            <a:r>
              <a:rPr sz="3600" spc="-15" dirty="0"/>
              <a:t> </a:t>
            </a:r>
            <a:r>
              <a:rPr sz="3600" dirty="0"/>
              <a:t>donošenja</a:t>
            </a:r>
            <a:r>
              <a:rPr sz="3600" spc="-50" dirty="0"/>
              <a:t> </a:t>
            </a:r>
            <a:r>
              <a:rPr sz="3600" spc="-10" dirty="0"/>
              <a:t>akata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4A40824-88B0-CDC7-53FC-8504ADA4F5F1}"/>
              </a:ext>
            </a:extLst>
          </p:cNvPr>
          <p:cNvSpPr txBox="1"/>
          <p:nvPr/>
        </p:nvSpPr>
        <p:spPr>
          <a:xfrm>
            <a:off x="3072612" y="2131940"/>
            <a:ext cx="8707120" cy="30276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pokreće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podnošenjem prijedloga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strane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ovlaštenog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predlagatelja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podnosi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predsjedniku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Gradske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skupštine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5080" lvl="0" indent="-2286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sadržaj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prijedloga -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popratni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dopis,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prijedlog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akta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obrazloženjem, ocjenu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potrebnih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sredstava,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procjenu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fiskalnog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učinka,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izvješće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provedenom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savjetovanju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javnošću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drugo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(npr.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popratna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dokumentacija)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prijedlog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upućuje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gradonačelniku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na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davanje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mišljenja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ako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on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nije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predlagatelj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razmatra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na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sjednicama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radnih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tijela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moguće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su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izmjene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dopune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prijedloga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u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obliku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amandmana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iznimno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je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moguće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podnošenje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prijedloga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hitnom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postupku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DF5AE2EB-8B3A-AFBA-86D0-F2228319A04C}"/>
              </a:ext>
            </a:extLst>
          </p:cNvPr>
          <p:cNvSpPr/>
          <p:nvPr/>
        </p:nvSpPr>
        <p:spPr>
          <a:xfrm>
            <a:off x="2333001" y="1800930"/>
            <a:ext cx="9374737" cy="3907661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77884-2BF8-8A29-6403-0D2F305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4253-522E-11C0-9502-2F0F9F4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704" y="149194"/>
            <a:ext cx="8924925" cy="8841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Rasprava na sjednici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6862CF-09AD-193D-7E9B-CAE995DF87AB}"/>
              </a:ext>
            </a:extLst>
          </p:cNvPr>
          <p:cNvSpPr/>
          <p:nvPr/>
        </p:nvSpPr>
        <p:spPr>
          <a:xfrm>
            <a:off x="2196269" y="3204673"/>
            <a:ext cx="9332007" cy="3628626"/>
          </a:xfrm>
          <a:prstGeom prst="roundRect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55F4-6471-10E3-4DD8-CA252807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751746"/>
            <a:ext cx="9614018" cy="3957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sz="23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hr-HR" sz="1900" dirty="0">
              <a:latin typeface="Arial Narrow" panose="020B0606020202030204" pitchFamily="34" charset="0"/>
            </a:endParaRPr>
          </a:p>
          <a:p>
            <a:r>
              <a:rPr lang="hr-HR" sz="1900" dirty="0">
                <a:latin typeface="Arial Narrow" panose="020B0606020202030204" pitchFamily="34" charset="0"/>
              </a:rPr>
              <a:t>rasprava u ime kluba gradskih zastupnika - 8 minuta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pojedinačna rasprava - 5 minuta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povreda poslovnika - 1 minuta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replika (ne na raspravu u ime kluba gradskih zastupnika; samo jedanput na izlaganje istoga govornika a najviše tri puta pod jednom točkom dnevnog reda) - 2 minute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neslaganje s replikom - 2 minute za svako neslaganje s replikom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objašnjenja tijekom rasprave (predstavnik predlagatelja, gradonačelnik ako nije predlagatelj, izvjestitelj matičnog radnog tijela i Odbora za Statut, Poslovnik i propise) - 3 minute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objedinjavanje rasprave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ograničenje trajanja govora</a:t>
            </a:r>
          </a:p>
          <a:p>
            <a:r>
              <a:rPr lang="hr-HR" sz="1900" dirty="0">
                <a:latin typeface="Arial Narrow" panose="020B0606020202030204" pitchFamily="34" charset="0"/>
              </a:rPr>
              <a:t>gubitak prava govora</a:t>
            </a:r>
          </a:p>
          <a:p>
            <a:pPr marL="0" indent="0">
              <a:buNone/>
            </a:pPr>
            <a:endParaRPr lang="hr-HR" sz="23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B36EB-50FB-5424-12E0-67C808BF64D5}"/>
              </a:ext>
            </a:extLst>
          </p:cNvPr>
          <p:cNvSpPr txBox="1"/>
          <p:nvPr/>
        </p:nvSpPr>
        <p:spPr>
          <a:xfrm>
            <a:off x="5972663" y="1486293"/>
            <a:ext cx="21279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Uvodni dio: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CBFB8-D44B-387C-9163-B730E45A00B5}"/>
              </a:ext>
            </a:extLst>
          </p:cNvPr>
          <p:cNvSpPr txBox="1"/>
          <p:nvPr/>
        </p:nvSpPr>
        <p:spPr>
          <a:xfrm>
            <a:off x="6050421" y="2819952"/>
            <a:ext cx="154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Rasprava: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4C4832-C1FC-1E13-ED6F-81F0B6F0820F}"/>
              </a:ext>
            </a:extLst>
          </p:cNvPr>
          <p:cNvSpPr/>
          <p:nvPr/>
        </p:nvSpPr>
        <p:spPr>
          <a:xfrm>
            <a:off x="2196269" y="1994190"/>
            <a:ext cx="9255095" cy="661720"/>
          </a:xfrm>
          <a:prstGeom prst="roundRect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3AC0C-71EC-A8E8-E1C6-17496353CF95}"/>
              </a:ext>
            </a:extLst>
          </p:cNvPr>
          <p:cNvSpPr txBox="1"/>
          <p:nvPr/>
        </p:nvSpPr>
        <p:spPr>
          <a:xfrm>
            <a:off x="2428872" y="1994190"/>
            <a:ext cx="892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Narrow" panose="020B0606020202030204" pitchFamily="34" charset="0"/>
              </a:rPr>
              <a:t>obrazlaganje prijedloga - 8 minuta, izvjestitelji radnih tijela - 8 minuta, podnositelj amandmana - 3 minute, Savjet mladih Grada Zagreba i vijeća gradskih četvrti - 5 minuta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48607-C5A3-7EBA-BA3A-2FF82EBA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982A-C7C5-54EA-FDFA-C126C6A7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39" y="211302"/>
            <a:ext cx="9391836" cy="73728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Glasovanje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4FDDCF-7928-F425-3114-911EB518B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64" y="1311911"/>
            <a:ext cx="9049990" cy="53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052F0-2E56-4970-65DE-B7A59DD40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EE9D-91AC-7097-D1EE-CD8ED80B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7" y="179936"/>
            <a:ext cx="9391836" cy="62336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Javnost rada Gradske skupštine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47E3738-5B9E-C2F4-1A0B-A08CF25F9489}"/>
              </a:ext>
            </a:extLst>
          </p:cNvPr>
          <p:cNvSpPr/>
          <p:nvPr/>
        </p:nvSpPr>
        <p:spPr>
          <a:xfrm>
            <a:off x="2102265" y="1016950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40186-3C88-6435-94D6-C1346354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4" y="1088134"/>
            <a:ext cx="10036331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1800" dirty="0">
                <a:latin typeface="Arial Narrow" panose="020B0606020202030204" pitchFamily="34" charset="0"/>
              </a:rPr>
              <a:t>rad Gradske skupštine i njezinih radnih tijela je javan. Gradska skupština izvješćuje javnost o svojem radu preko medija i web-stranice Gradske skupštine</a:t>
            </a:r>
          </a:p>
          <a:p>
            <a:pPr algn="ctr"/>
            <a:endParaRPr lang="hr-HR" sz="1800" dirty="0">
              <a:latin typeface="Arial Narrow" panose="020B0606020202030204" pitchFamily="34" charset="0"/>
            </a:endParaRPr>
          </a:p>
          <a:p>
            <a:pPr algn="ctr"/>
            <a:r>
              <a:rPr lang="hr-HR" sz="1800" dirty="0">
                <a:latin typeface="Arial Narrow" panose="020B0606020202030204" pitchFamily="34" charset="0"/>
              </a:rPr>
              <a:t>akreditirani novinari imaju pravo pratiti rad Gradske skupštine i njezinih radnih tijela i izvješćivati javnost o njihovu radu</a:t>
            </a:r>
          </a:p>
          <a:p>
            <a:pPr algn="ctr"/>
            <a:endParaRPr lang="hr-HR" sz="1800" dirty="0">
              <a:latin typeface="Arial Narrow" panose="020B0606020202030204" pitchFamily="34" charset="0"/>
            </a:endParaRPr>
          </a:p>
          <a:p>
            <a:pPr algn="ctr"/>
            <a:r>
              <a:rPr lang="hr-HR" sz="1800" dirty="0">
                <a:latin typeface="Arial Narrow" panose="020B0606020202030204" pitchFamily="34" charset="0"/>
              </a:rPr>
              <a:t>građani i do tri predstavnika zainteresiranih pravnih osoba imaju pravo prisustvovati sjednicama Gradske skupštine i njezinih radnih tijela</a:t>
            </a:r>
          </a:p>
          <a:p>
            <a:pPr algn="ctr"/>
            <a:endParaRPr lang="hr-HR" sz="1800" b="1" dirty="0">
              <a:latin typeface="Arial Narrow" panose="020B0606020202030204" pitchFamily="34" charset="0"/>
            </a:endParaRPr>
          </a:p>
          <a:p>
            <a:pPr algn="ctr"/>
            <a:r>
              <a:rPr lang="hr-HR" sz="1800" dirty="0">
                <a:latin typeface="Arial Narrow" panose="020B0606020202030204" pitchFamily="34" charset="0"/>
              </a:rPr>
              <a:t>radi što potpunijeg i točnijeg izvješćivanja javnosti o radu Gradske skupštine i radnih tijela mogu se davati službene izjave i priopćenja te održavati konferencije za novinare</a:t>
            </a:r>
          </a:p>
          <a:p>
            <a:pPr algn="ctr"/>
            <a:endParaRPr lang="hr-HR" sz="1800" dirty="0">
              <a:latin typeface="Arial Narrow" panose="020B0606020202030204" pitchFamily="34" charset="0"/>
            </a:endParaRPr>
          </a:p>
          <a:p>
            <a:pPr algn="ctr"/>
            <a:r>
              <a:rPr lang="hr-HR" sz="1800" dirty="0">
                <a:latin typeface="Arial Narrow" panose="020B0606020202030204" pitchFamily="34" charset="0"/>
              </a:rPr>
              <a:t>klubovi gradskih zastupnika i gradski zastupnici koji nisu članovi nijednog kluba gradskih zastupnika mogu davati službene izjave i održavati konferencije za novinare</a:t>
            </a:r>
          </a:p>
          <a:p>
            <a:pPr algn="ctr"/>
            <a:endParaRPr lang="hr-HR" sz="1800" dirty="0">
              <a:latin typeface="Arial Narrow" panose="020B0606020202030204" pitchFamily="34" charset="0"/>
            </a:endParaRPr>
          </a:p>
          <a:p>
            <a:pPr algn="ctr"/>
            <a:r>
              <a:rPr lang="hr-HR" sz="1800" dirty="0">
                <a:latin typeface="Arial Narrow" panose="020B0606020202030204" pitchFamily="34" charset="0"/>
              </a:rPr>
              <a:t>sa sjednice ili dijela sjednice Gradske skupštine, odnosno radnog tijela, može se isključiti javnost samo iznimno, u slučajevima predviđenim posebnim zakonima i općim aktom Grada Zagreba</a:t>
            </a:r>
          </a:p>
          <a:p>
            <a:endParaRPr lang="hr-HR" sz="1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17E985-3D63-CB3D-FA0A-21D973F3D7D2}"/>
              </a:ext>
            </a:extLst>
          </p:cNvPr>
          <p:cNvSpPr/>
          <p:nvPr/>
        </p:nvSpPr>
        <p:spPr>
          <a:xfrm>
            <a:off x="2102265" y="1880076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F2F9CC-E099-DF5C-4E11-5A68351740C1}"/>
              </a:ext>
            </a:extLst>
          </p:cNvPr>
          <p:cNvSpPr/>
          <p:nvPr/>
        </p:nvSpPr>
        <p:spPr>
          <a:xfrm>
            <a:off x="2070570" y="2779520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9100DB-5337-22E8-53C9-53B83A75296B}"/>
              </a:ext>
            </a:extLst>
          </p:cNvPr>
          <p:cNvSpPr/>
          <p:nvPr/>
        </p:nvSpPr>
        <p:spPr>
          <a:xfrm>
            <a:off x="2070570" y="3739617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A19DA0-E541-F6ED-30A4-11F09584CC43}"/>
              </a:ext>
            </a:extLst>
          </p:cNvPr>
          <p:cNvSpPr/>
          <p:nvPr/>
        </p:nvSpPr>
        <p:spPr>
          <a:xfrm>
            <a:off x="2070570" y="4635501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EBC882-E23B-D1BA-09D0-4B785E6A8252}"/>
              </a:ext>
            </a:extLst>
          </p:cNvPr>
          <p:cNvSpPr/>
          <p:nvPr/>
        </p:nvSpPr>
        <p:spPr>
          <a:xfrm>
            <a:off x="2070570" y="5531385"/>
            <a:ext cx="9819118" cy="649480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77884-2BF8-8A29-6403-0D2F305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4253-522E-11C0-9502-2F0F9F4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596" y="149194"/>
            <a:ext cx="8924925" cy="69684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Savjet mladih Grada Zagreba</a:t>
            </a:r>
            <a:br>
              <a:rPr lang="hr-HR" sz="3600" b="1" dirty="0">
                <a:latin typeface="Arial Narrow" panose="020B0606020202030204" pitchFamily="34" charset="0"/>
              </a:rPr>
            </a:br>
            <a:endParaRPr lang="hr-HR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55F4-6471-10E3-4DD8-CA252807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892" y="846035"/>
            <a:ext cx="10169495" cy="58627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600" dirty="0">
                <a:latin typeface="Arial Narrow" panose="020B0606020202030204" pitchFamily="34" charset="0"/>
              </a:rPr>
              <a:t>savjetodavno je tijelo Grada Zagreba koje promiče i zagovara prava, potrebe i interese mladih u Gradu Zagrebu, osnovan radi sudjelovanja mladih u odlučivanju o upravljanju javnim poslovima od interesa i značenja za mlade, aktivnog uključivanja mladih u javni život te informiranja i savjetovanja mladih u Gradu Zagrebu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1600" dirty="0">
                <a:latin typeface="Arial Narrow" panose="020B0606020202030204" pitchFamily="34" charset="0"/>
              </a:rPr>
              <a:t>U okviru svog djelokruga Savjet mladih: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raspravlja, na svojim sjednicama, o pitanjima značajnim za rad Savjeta mladih te o pitanjima iz djelokruga Gradske skupštine koji su od interesa za mlade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u suradnji s predsjednikom Gradske skupštine inicira donošenje odluka od značenja za mlade, donošenje programa i drugih akata od značenja za unaprjeđivanje položaja mladih u Gradu Zagrebu, raspravu o pojedinim pitanjima od značenja za unaprjeđivanje položaja mladih u Gradu Zagrebu te način rješavanja navedenih pitanja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latin typeface="Arial Narrow" panose="020B0606020202030204" pitchFamily="34" charset="0"/>
              </a:rPr>
              <a:t>preko svojih predstavnika sudjeluje u radu Gradske skupštine prilikom donošenja odluka, mjera, programa i drugih akata od osobitog značenja za unaprjeđivanje položaja mladih u gradu Zagrebu davanjem mišljenja, prijedloga i preporuka o pitanjima i temama od interesa za mlade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latin typeface="Arial Narrow" panose="020B0606020202030204" pitchFamily="34" charset="0"/>
              </a:rPr>
              <a:t>sudjeluje u izradi, provedbi i praćenju provedbe gradskih programa za mlade, daje pisana očitovanja i prijedloge nadležnim tijelima o potrebama i problemima mladih, a po potrebi predlaže i donošenje programa za otklanjanje nastalih problema i poboljšanje položaja mladih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potiče informiranje mladih o svim pitanjima značajnim za unaprjeđivanje položaja mladih, međusobnu suradnju savjeta mladih u Republici Hrvatskoj, te suradnju i razmjenu iskustava s organizacijama civilnoga društva i odgovarajućim tijelima drugih zemalja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predlaže članove Savjeta mladih Republike Hrvatske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latin typeface="Arial Narrow" panose="020B0606020202030204" pitchFamily="34" charset="0"/>
              </a:rPr>
              <a:t>potiče mlade na aktivnu participaciju te ih prema potrebi poziva na sjednice i uključuje u svoj rad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predlaže i daje Gradskoj skupštini na odobravanje program rada popraćen financijskim planom radi ostvarivanja programa rada Savjeta mladih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po potrebi poziva predstavnike gradskih upravnih tijela na sjednice Savjeta mladih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potiče razvoj financijskog okvira provedbe politike za mlade i potpore razvoju organizacija mladih i za mlade, te sudjeluje u programiranju prioriteta natječaja i određivanja kriterija financiranja organizacija mladih i za mlade</a:t>
            </a:r>
          </a:p>
          <a:p>
            <a:pPr>
              <a:spcBef>
                <a:spcPts val="0"/>
              </a:spcBef>
            </a:pPr>
            <a:r>
              <a:rPr lang="pl-PL" sz="1600" dirty="0">
                <a:latin typeface="Arial Narrow" panose="020B0606020202030204" pitchFamily="34" charset="0"/>
              </a:rPr>
              <a:t>obavlja i druge savjetodavne poslove od interesa za mlade</a:t>
            </a:r>
            <a:endParaRPr lang="hr-HR" sz="1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0A8B1D-6E6C-8C1B-CB4E-30D6454FCAC6}"/>
              </a:ext>
            </a:extLst>
          </p:cNvPr>
          <p:cNvCxnSpPr/>
          <p:nvPr/>
        </p:nvCxnSpPr>
        <p:spPr>
          <a:xfrm>
            <a:off x="5042019" y="2016807"/>
            <a:ext cx="40763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1" y="165329"/>
            <a:ext cx="9583039" cy="6534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 algn="ctr">
              <a:lnSpc>
                <a:spcPts val="4750"/>
              </a:lnSpc>
              <a:spcBef>
                <a:spcPts val="700"/>
              </a:spcBef>
            </a:pPr>
            <a:r>
              <a:rPr sz="3600" dirty="0"/>
              <a:t>Neposredno</a:t>
            </a:r>
            <a:r>
              <a:rPr sz="3600" spc="-55" dirty="0"/>
              <a:t> </a:t>
            </a:r>
            <a:r>
              <a:rPr sz="3600" dirty="0"/>
              <a:t>sudjelovanje</a:t>
            </a:r>
            <a:r>
              <a:rPr sz="3600" spc="-30" dirty="0"/>
              <a:t> </a:t>
            </a:r>
            <a:r>
              <a:rPr sz="3600" dirty="0"/>
              <a:t>građana</a:t>
            </a:r>
            <a:r>
              <a:rPr sz="3600" spc="-30" dirty="0"/>
              <a:t> </a:t>
            </a:r>
            <a:r>
              <a:rPr sz="3600" spc="-50" dirty="0"/>
              <a:t>u </a:t>
            </a:r>
            <a:r>
              <a:rPr sz="3600" spc="-10" dirty="0"/>
              <a:t>odlučivanju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4757" y="1382169"/>
            <a:ext cx="8765540" cy="2272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63180" algn="l"/>
              </a:tabLst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Oblici neposrednog sudjelovanja u odlučivanju i izjašnjavanja građana o lokalnim poslovima iz samoupravnog djelokruga Grada Zagreba jesu:</a:t>
            </a:r>
          </a:p>
          <a:p>
            <a:pPr marL="12700" marR="5080" lvl="0" indent="-63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63180" algn="l"/>
              </a:tabLst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40665" algn="l"/>
                <a:tab pos="241300" algn="l"/>
              </a:tabLst>
              <a:defRPr/>
            </a:pPr>
            <a:endParaRPr lang="hr-HR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40665" algn="l"/>
                <a:tab pos="241300" algn="l"/>
              </a:tabLst>
              <a:defRPr/>
            </a:pPr>
            <a:endParaRPr kumimoji="0" lang="hr-HR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40665" algn="l"/>
                <a:tab pos="241300" algn="l"/>
              </a:tabLst>
              <a:defRPr/>
            </a:pPr>
            <a:endParaRPr lang="hr-HR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40665" algn="l"/>
                <a:tab pos="241300" algn="l"/>
              </a:tabLst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510704B0-4552-2DA2-863C-8E2273364721}"/>
              </a:ext>
            </a:extLst>
          </p:cNvPr>
          <p:cNvSpPr/>
          <p:nvPr/>
        </p:nvSpPr>
        <p:spPr>
          <a:xfrm>
            <a:off x="2362185" y="2684257"/>
            <a:ext cx="2452644" cy="186298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600"/>
              </a:spcBef>
              <a:tabLst>
                <a:tab pos="240665" algn="l"/>
                <a:tab pos="241300" algn="l"/>
              </a:tabLs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lokalni</a:t>
            </a:r>
            <a:r>
              <a:rPr lang="hr-HR" kern="0" spc="-2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hr-HR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referendum</a:t>
            </a:r>
            <a:endParaRPr lang="hr-HR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Bevel 6">
            <a:extLst>
              <a:ext uri="{FF2B5EF4-FFF2-40B4-BE49-F238E27FC236}">
                <a16:creationId xmlns:a16="http://schemas.microsoft.com/office/drawing/2014/main" id="{0E644173-C9C2-CD7C-46E3-E6A48F718417}"/>
              </a:ext>
            </a:extLst>
          </p:cNvPr>
          <p:cNvSpPr/>
          <p:nvPr/>
        </p:nvSpPr>
        <p:spPr>
          <a:xfrm>
            <a:off x="5498243" y="2684257"/>
            <a:ext cx="2452644" cy="186298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600"/>
              </a:spcBef>
              <a:tabLst>
                <a:tab pos="240665" algn="l"/>
                <a:tab pos="241300" algn="l"/>
              </a:tabLs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savjetodavni</a:t>
            </a:r>
            <a:r>
              <a:rPr lang="en-US" kern="0" spc="-5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referendum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DE09C9B4-D70C-FF2B-4D6E-F2222182E4CD}"/>
              </a:ext>
            </a:extLst>
          </p:cNvPr>
          <p:cNvSpPr/>
          <p:nvPr/>
        </p:nvSpPr>
        <p:spPr>
          <a:xfrm>
            <a:off x="8587653" y="2684257"/>
            <a:ext cx="2452644" cy="186298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600"/>
              </a:spcBef>
              <a:tabLst>
                <a:tab pos="240665" algn="l"/>
                <a:tab pos="241300" algn="l"/>
              </a:tabLs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zborovi</a:t>
            </a:r>
            <a:r>
              <a:rPr lang="en-US" kern="0" spc="-25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spc="-1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građana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Bevel 8">
            <a:extLst>
              <a:ext uri="{FF2B5EF4-FFF2-40B4-BE49-F238E27FC236}">
                <a16:creationId xmlns:a16="http://schemas.microsoft.com/office/drawing/2014/main" id="{D7EF0C0A-08CC-D9FD-AB3A-6AED56B911FB}"/>
              </a:ext>
            </a:extLst>
          </p:cNvPr>
          <p:cNvSpPr/>
          <p:nvPr/>
        </p:nvSpPr>
        <p:spPr>
          <a:xfrm>
            <a:off x="3738383" y="4726701"/>
            <a:ext cx="2452644" cy="186298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600"/>
              </a:spcBef>
              <a:tabLst>
                <a:tab pos="240665" algn="l"/>
                <a:tab pos="241300" algn="l"/>
              </a:tabLs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predstavke</a:t>
            </a:r>
            <a:r>
              <a:rPr lang="en-US" kern="0" spc="-35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</a:t>
            </a:r>
            <a:r>
              <a:rPr lang="en-US" kern="0" spc="-25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pritužbe</a:t>
            </a:r>
            <a:r>
              <a:rPr lang="en-US" kern="0" spc="-2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spc="-1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građana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0" name="Bevel 9">
            <a:extLst>
              <a:ext uri="{FF2B5EF4-FFF2-40B4-BE49-F238E27FC236}">
                <a16:creationId xmlns:a16="http://schemas.microsoft.com/office/drawing/2014/main" id="{174002B5-591E-9A24-1D61-80203D09250C}"/>
              </a:ext>
            </a:extLst>
          </p:cNvPr>
          <p:cNvSpPr/>
          <p:nvPr/>
        </p:nvSpPr>
        <p:spPr>
          <a:xfrm>
            <a:off x="7110300" y="4726702"/>
            <a:ext cx="2452644" cy="186298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600"/>
              </a:spcBef>
              <a:tabLst>
                <a:tab pos="240665" algn="l"/>
                <a:tab pos="241300" algn="l"/>
              </a:tabLs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prijedlozi</a:t>
            </a:r>
            <a:r>
              <a:rPr lang="en-US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</a:t>
            </a:r>
            <a:r>
              <a:rPr lang="en-US" kern="0" spc="-3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spc="-3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peticije</a:t>
            </a:r>
            <a:r>
              <a:rPr lang="en-US" kern="0" spc="-3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kern="0" spc="-3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građana</a:t>
            </a:r>
            <a:endParaRPr lang="en-US" kern="0" spc="-1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5BA67-5CC3-2A59-E1FC-54576CDB3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6AE58B-382B-845D-59D4-8DA349C4A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8262" y="132130"/>
            <a:ext cx="8762997" cy="6533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 algn="ctr">
              <a:lnSpc>
                <a:spcPts val="4750"/>
              </a:lnSpc>
              <a:spcBef>
                <a:spcPts val="700"/>
              </a:spcBef>
            </a:pPr>
            <a:r>
              <a:rPr lang="hr-HR" sz="3600" dirty="0"/>
              <a:t>Iskoristite mogućnosti!</a:t>
            </a:r>
            <a:endParaRPr sz="36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2C29759-0F9D-2B07-E671-5083E3D4D747}"/>
              </a:ext>
            </a:extLst>
          </p:cNvPr>
          <p:cNvSpPr txBox="1"/>
          <p:nvPr/>
        </p:nvSpPr>
        <p:spPr>
          <a:xfrm>
            <a:off x="1921808" y="4894162"/>
            <a:ext cx="10111666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marR="5080" lvl="1" algn="ctr">
              <a:tabLst>
                <a:tab pos="444500" algn="l"/>
              </a:tabLst>
              <a:defRPr/>
            </a:pPr>
            <a:endParaRPr lang="pl-PL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236220" marR="6350" lvl="1" algn="ctr" defTabSz="914400" eaLnBrk="1" fontAlgn="auto" latinLnBrk="0" hangingPunct="1">
              <a:buClrTx/>
              <a:buSzTx/>
              <a:tabLst>
                <a:tab pos="465455" algn="l"/>
                <a:tab pos="1335405" algn="l"/>
                <a:tab pos="2025650" algn="l"/>
                <a:tab pos="3041650" algn="l"/>
                <a:tab pos="4250690" algn="l"/>
                <a:tab pos="5070475" algn="l"/>
                <a:tab pos="5821680" algn="l"/>
                <a:tab pos="6837045" algn="l"/>
                <a:tab pos="7862570" algn="l"/>
              </a:tabLst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  <a:p>
            <a:pPr marL="236220" marR="5080" lvl="1" algn="ctr" defTabSz="914400" eaLnBrk="1" fontAlgn="auto" latinLnBrk="0" hangingPunct="1">
              <a:buClrTx/>
              <a:buSzTx/>
              <a:tabLst>
                <a:tab pos="444500" algn="l"/>
              </a:tabLst>
              <a:defRPr/>
            </a:pPr>
            <a:endParaRPr lang="hr-HR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266700" marR="5080" lvl="1" indent="-266700" algn="ctr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pl-PL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sudjelujte u javnim raspravama i projektima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uključite se u javne rasprave o gradskim projektima (e-Javne rasprave)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iskoristite aplikacije i platforme koje omogućuju online prijedloge ili komentare te prijavite moguće nepravilnosti (npr. e-participativno budžetiranje, ZG Zvizdač i drugo)</a:t>
            </a:r>
          </a:p>
          <a:p>
            <a:pPr marL="266700" marR="5080" lvl="1" algn="just">
              <a:tabLst>
                <a:tab pos="444500" algn="l"/>
              </a:tabLst>
              <a:defRPr/>
            </a:pPr>
            <a:endParaRPr lang="pl-PL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F90A7-0BBA-EA60-D81C-EF2F3A4A6276}"/>
              </a:ext>
            </a:extLst>
          </p:cNvPr>
          <p:cNvSpPr txBox="1"/>
          <p:nvPr/>
        </p:nvSpPr>
        <p:spPr>
          <a:xfrm>
            <a:off x="2543765" y="1051133"/>
            <a:ext cx="807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5080" lvl="1" indent="-266700" algn="ctr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hr-HR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informirajte se o važnijim propisima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Odluka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o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osnivanju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Savjeta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mladih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Grada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Zagreba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(8/14, 9/16, 2/17, 22/17, 3/21 -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pročišćeni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tekst, 37/23)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Program za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mlade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Grada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Zagreba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od 2022. do 2025.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godine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(16/22)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Program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financiranja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programa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i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projekata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udruga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iz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područja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mladih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i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izviđača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u 2025. (42/24)</a:t>
            </a:r>
          </a:p>
          <a:p>
            <a:pPr marL="444500" marR="5080" lvl="1" indent="-177800" algn="ctr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Službeni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glasnik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Grada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Zagreba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(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hlinkClick r:id="rId2"/>
              </a:rPr>
              <a:t>https://www1.zagreb.hr/sluzbeni-glasnik/#/app/home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D7EF4-7856-85C4-6EC4-E1791B084E64}"/>
              </a:ext>
            </a:extLst>
          </p:cNvPr>
          <p:cNvSpPr txBox="1"/>
          <p:nvPr/>
        </p:nvSpPr>
        <p:spPr>
          <a:xfrm>
            <a:off x="2496763" y="3224459"/>
            <a:ext cx="8169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665" lvl="0" indent="-227965" algn="ctr"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lang="hr-HR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postanite član Savjeta mladih Grada Zagreba</a:t>
            </a:r>
            <a:endParaRPr lang="hr-HR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464820" marR="6350" lvl="1" indent="-228600" algn="ctr">
              <a:buFont typeface="Wingdings"/>
              <a:buChar char=""/>
              <a:tabLst>
                <a:tab pos="465455" algn="l"/>
                <a:tab pos="1335405" algn="l"/>
                <a:tab pos="2025650" algn="l"/>
                <a:tab pos="3041650" algn="l"/>
                <a:tab pos="4250690" algn="l"/>
                <a:tab pos="5070475" algn="l"/>
                <a:tab pos="5821680" algn="l"/>
                <a:tab pos="6837045" algn="l"/>
                <a:tab pos="7862570" algn="l"/>
              </a:tabLst>
              <a:defRPr/>
            </a:pPr>
            <a:r>
              <a:rPr lang="hr-HR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mladi, u smislu ovoga Zakona, su osobe s prebivalištem ili boravištem na području jedinice lokalne, odnosno područne (regionalne) samouprave u Republici Hrvatskoj za koju se osniva savjet mladih, koji u trenutku podnošenja kandidatura za članstvo u savjetima mladih imaju od navršenih </a:t>
            </a:r>
            <a:r>
              <a:rPr lang="hr-HR" b="1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petnaest do navršenih trideset godina života </a:t>
            </a:r>
            <a:r>
              <a:rPr lang="hr-HR" kern="0" spc="-1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te kao takvi imaju pravo biti birani za člana savjeta mladih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B9B38-AACF-5F6E-A5C4-B395F09D6B53}"/>
              </a:ext>
            </a:extLst>
          </p:cNvPr>
          <p:cNvSpPr txBox="1"/>
          <p:nvPr/>
        </p:nvSpPr>
        <p:spPr>
          <a:xfrm>
            <a:off x="3085032" y="5007474"/>
            <a:ext cx="778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0" indent="-228600" algn="ctr">
              <a:buFont typeface="Arial"/>
              <a:buChar char="•"/>
              <a:tabLst>
                <a:tab pos="241300" algn="l"/>
              </a:tabLst>
              <a:defRPr/>
            </a:pPr>
            <a:r>
              <a:rPr lang="hr-HR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djelujte i iskoristite financiranje programa i projekata udruga iz područja mladih</a:t>
            </a:r>
            <a:endParaRPr lang="hr-HR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464820" marR="5080" lvl="1" indent="-228600" algn="ctr">
              <a:buFont typeface="Wingdings"/>
              <a:buChar char=""/>
              <a:tabLst>
                <a:tab pos="444500" algn="l"/>
              </a:tabLs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Grad Zagreb svake godine raspisuje javne natječaje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325CAB-0A2A-80AB-F887-492CF3D1B79F}"/>
              </a:ext>
            </a:extLst>
          </p:cNvPr>
          <p:cNvSpPr/>
          <p:nvPr/>
        </p:nvSpPr>
        <p:spPr>
          <a:xfrm>
            <a:off x="2008262" y="1022821"/>
            <a:ext cx="9870392" cy="2102265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281CA3-4FA2-B47C-3093-4175D28C4ABA}"/>
              </a:ext>
            </a:extLst>
          </p:cNvPr>
          <p:cNvSpPr/>
          <p:nvPr/>
        </p:nvSpPr>
        <p:spPr>
          <a:xfrm>
            <a:off x="2042445" y="3224001"/>
            <a:ext cx="9870392" cy="1670161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694C02-794C-F49E-EA6D-0373D2E13203}"/>
              </a:ext>
            </a:extLst>
          </p:cNvPr>
          <p:cNvSpPr/>
          <p:nvPr/>
        </p:nvSpPr>
        <p:spPr>
          <a:xfrm>
            <a:off x="2042445" y="4993077"/>
            <a:ext cx="9870392" cy="638602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1C4B9B-DE3B-2AD2-17BA-01D0322D7FCB}"/>
              </a:ext>
            </a:extLst>
          </p:cNvPr>
          <p:cNvSpPr/>
          <p:nvPr/>
        </p:nvSpPr>
        <p:spPr>
          <a:xfrm>
            <a:off x="2008262" y="5730594"/>
            <a:ext cx="10025212" cy="1127405"/>
          </a:xfrm>
          <a:prstGeom prst="roundRect">
            <a:avLst/>
          </a:prstGeom>
          <a:noFill/>
          <a:ln w="28575">
            <a:solidFill>
              <a:srgbClr val="008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8465-7ABE-4B2F-DC5C-71349C0E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949F9E-98AD-5E6C-F030-581C078A0C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4299" y="417250"/>
            <a:ext cx="8762997" cy="6533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 algn="ctr">
              <a:lnSpc>
                <a:spcPts val="4750"/>
              </a:lnSpc>
              <a:spcBef>
                <a:spcPts val="700"/>
              </a:spcBef>
            </a:pPr>
            <a:r>
              <a:rPr lang="hr-HR" sz="3600" dirty="0"/>
              <a:t>          Iskoristite mogućnosti!</a:t>
            </a:r>
            <a:endParaRPr sz="36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5B978A1-EC7E-F83C-19FD-D1EAAE38B6A2}"/>
              </a:ext>
            </a:extLst>
          </p:cNvPr>
          <p:cNvSpPr txBox="1"/>
          <p:nvPr/>
        </p:nvSpPr>
        <p:spPr>
          <a:xfrm>
            <a:off x="3039402" y="2024214"/>
            <a:ext cx="8206864" cy="3506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marR="5080" lvl="1" indent="-266700"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Nagrada Luka Ritz - Nasilje nije hrabrost</a:t>
            </a:r>
          </a:p>
          <a:p>
            <a:pPr marL="444500" marR="5080" lvl="1" indent="-177800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dodjeljuje se učenicima od 5. do 8. razreda osnovnih škola u Gradu Zagrebu te </a:t>
            </a:r>
            <a:r>
              <a:rPr lang="pl-PL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učenicima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pPr marL="266700" marR="5080" lvl="1"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    od 1. do 4. razreda srednjih škola u Gradu Zagrebu koji su svojim djelovanjem znatno pridonijeli afirmaciji ljudskih prava, izrazitoj toleranciji i promicanju mira, slobode i jednakosti među svojim vršnjacima</a:t>
            </a:r>
          </a:p>
          <a:p>
            <a:pPr marL="266700" marR="5080" lvl="1" algn="ctr">
              <a:tabLst>
                <a:tab pos="444500" algn="l"/>
              </a:tabLst>
              <a:defRPr/>
            </a:pPr>
            <a:endParaRPr lang="pl-PL" sz="17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266700" marR="5080" lvl="1" indent="-266700">
              <a:buFont typeface="Arial" panose="020B0604020202020204" pitchFamily="34" charset="0"/>
              <a:buChar char="•"/>
              <a:tabLst>
                <a:tab pos="444500" algn="l"/>
              </a:tabLs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pratite:</a:t>
            </a:r>
          </a:p>
          <a:p>
            <a:pPr marL="444500" marR="5080" lvl="1" indent="-177800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web stranice Grada Zagreba i Gradske skupštine</a:t>
            </a:r>
          </a:p>
          <a:p>
            <a:pPr marL="444500" marR="5080" lvl="1" indent="-177800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portal otvorenih podataka Grada Zagreba</a:t>
            </a:r>
          </a:p>
          <a:p>
            <a:pPr marL="444500" marR="5080" lvl="1" indent="-177800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gradske društvene mreže</a:t>
            </a:r>
          </a:p>
          <a:p>
            <a:pPr marL="444500" marR="5080" lvl="1" indent="-177800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</a:rPr>
              <a:t>sjednice Gradske skupštine na YouTube kanalu</a:t>
            </a:r>
            <a:endParaRPr lang="hr-HR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  <a:p>
            <a:pPr marL="444500" marR="5080" lvl="1" indent="-177800" algn="just">
              <a:buFont typeface="Wingdings" panose="05000000000000000000" pitchFamily="2" charset="2"/>
              <a:buChar char="ü"/>
              <a:tabLst>
                <a:tab pos="444500" algn="l"/>
              </a:tabLst>
              <a:defRPr/>
            </a:pPr>
            <a:endParaRPr lang="pl-PL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Bent-Up Arrow 3">
            <a:extLst>
              <a:ext uri="{FF2B5EF4-FFF2-40B4-BE49-F238E27FC236}">
                <a16:creationId xmlns:a16="http://schemas.microsoft.com/office/drawing/2014/main" id="{8BC24B28-EB2E-2F12-F276-9064FB289DAE}"/>
              </a:ext>
            </a:extLst>
          </p:cNvPr>
          <p:cNvSpPr/>
          <p:nvPr/>
        </p:nvSpPr>
        <p:spPr>
          <a:xfrm rot="5400000" flipH="1">
            <a:off x="2198189" y="2436761"/>
            <a:ext cx="1325028" cy="636663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id="{9D779344-33F6-C075-2A94-48B3794E4173}"/>
              </a:ext>
            </a:extLst>
          </p:cNvPr>
          <p:cNvSpPr/>
          <p:nvPr/>
        </p:nvSpPr>
        <p:spPr>
          <a:xfrm rot="5400000">
            <a:off x="2198188" y="3121138"/>
            <a:ext cx="1325028" cy="636663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05CF6-B29E-794B-4501-256FFC32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2E03-A599-2350-8D8E-79E8EB88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016" y="222589"/>
            <a:ext cx="8924925" cy="944697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Samoupravni djelokrug Grada Zagreba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B0CB4C-B4E9-AE35-B749-BC1E475F89E3}"/>
              </a:ext>
            </a:extLst>
          </p:cNvPr>
          <p:cNvSpPr/>
          <p:nvPr/>
        </p:nvSpPr>
        <p:spPr>
          <a:xfrm>
            <a:off x="3242603" y="3429000"/>
            <a:ext cx="7962314" cy="2444262"/>
          </a:xfrm>
          <a:prstGeom prst="roundRect">
            <a:avLst/>
          </a:prstGeom>
          <a:solidFill>
            <a:srgbClr val="008FD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007A-E5A8-DAAE-363A-D22D5B0D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017" y="1521924"/>
            <a:ext cx="8924924" cy="416102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Grad Zagreb u svom samoupravnom djelokrugu, u skladu sa zakonima i Statutom Grada Zagreba, obavlja poslove lokalnog značaja kojima se neposredno ostvaruju potrebe građana te poslove područnog (regionalnog) značaja, a koji nisu Ustavom ili zakonom dodijeljeni državnim tijelima, a između ostalih i one koji se odnose na: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r-HR" sz="1800" dirty="0">
                <a:latin typeface="Arial Narrow" panose="020B0606020202030204" pitchFamily="34" charset="0"/>
              </a:rPr>
              <a:t>odgoj i obrazovanje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r-HR" sz="1800" dirty="0">
                <a:latin typeface="Arial Narrow" panose="020B0606020202030204" pitchFamily="34" charset="0"/>
              </a:rPr>
              <a:t>zdravstvo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r-HR" sz="1800" dirty="0">
                <a:latin typeface="Arial Narrow" panose="020B0606020202030204" pitchFamily="34" charset="0"/>
              </a:rPr>
              <a:t>brigu o djeci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r-HR" sz="1800" dirty="0">
                <a:latin typeface="Arial Narrow" panose="020B0606020202030204" pitchFamily="34" charset="0"/>
              </a:rPr>
              <a:t>kulturu, tjelesnu kulturu i sport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r-HR" sz="1800" dirty="0">
                <a:latin typeface="Arial Narrow" panose="020B0606020202030204" pitchFamily="34" charset="0"/>
              </a:rPr>
              <a:t>planiranje i razvoj mreže obrazovnih, zdravstvenih, socijalnih i kulturnih ustanova</a:t>
            </a:r>
          </a:p>
        </p:txBody>
      </p:sp>
    </p:spTree>
    <p:extLst>
      <p:ext uri="{BB962C8B-B14F-4D97-AF65-F5344CB8AC3E}">
        <p14:creationId xmlns:p14="http://schemas.microsoft.com/office/powerpoint/2010/main" val="27941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9BA99-F420-09F6-0000-2D675460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F212-092C-0A66-79B6-6D681B7D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40" y="4746286"/>
            <a:ext cx="8924925" cy="222406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Hvala na pozornosti!</a:t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Mirjana Lichtner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mirjana.lichtner@zagreb.hr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A3DE-54FA-6F5C-B8E6-D3285D90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339634"/>
            <a:ext cx="8924925" cy="2365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https://skupstina.zagreb.hr/</a:t>
            </a:r>
            <a:endParaRPr lang="hr-HR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dirty="0">
              <a:latin typeface="Arial Narrow" panose="020B0606020202030204" pitchFamily="34" charset="0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3257067" y="773717"/>
            <a:ext cx="7404120" cy="3862699"/>
            <a:chOff x="3499104" y="1982723"/>
            <a:chExt cx="6908800" cy="3883660"/>
          </a:xfrm>
        </p:grpSpPr>
        <p:pic>
          <p:nvPicPr>
            <p:cNvPr id="6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8757" y="1987548"/>
              <a:ext cx="6899146" cy="3874008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3499104" y="1982723"/>
              <a:ext cx="6908800" cy="3883660"/>
            </a:xfrm>
            <a:custGeom>
              <a:avLst/>
              <a:gdLst/>
              <a:ahLst/>
              <a:cxnLst/>
              <a:rect l="l" t="t" r="r" b="b"/>
              <a:pathLst>
                <a:path w="6908800" h="3883660">
                  <a:moveTo>
                    <a:pt x="0" y="0"/>
                  </a:moveTo>
                  <a:lnTo>
                    <a:pt x="6908292" y="0"/>
                  </a:lnTo>
                  <a:lnTo>
                    <a:pt x="6908292" y="3883152"/>
                  </a:lnTo>
                  <a:lnTo>
                    <a:pt x="0" y="388315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3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00024-04A7-3F71-E3A1-A36BE3EB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7161-E905-958A-3FE3-CB33C345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153" y="13252"/>
            <a:ext cx="8924925" cy="121604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 Narrow" panose="020B0606020202030204" pitchFamily="34" charset="0"/>
              </a:rPr>
              <a:t>Poslove iz samoupravnog djelokruga Grada Zagreba obavljaju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F838CF-AF0F-0E43-710D-BEFB93684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71807"/>
              </p:ext>
            </p:extLst>
          </p:nvPr>
        </p:nvGraphicFramePr>
        <p:xfrm>
          <a:off x="2342605" y="1216040"/>
          <a:ext cx="9440092" cy="138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20046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  <a:gridCol w="4720046">
                  <a:extLst>
                    <a:ext uri="{9D8B030D-6E8A-4147-A177-3AD203B41FA5}">
                      <a16:colId xmlns:a16="http://schemas.microsoft.com/office/drawing/2014/main" val="40986683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TIJELA GRADA ZAGREBA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GRADSKA SKUPŠTINA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GRADONAČELNIK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predstavničko tijelo građana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predstavlja i zastupa Grad Zagreb i nositelj je izvršnih poslova u Gradu Zagrebu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10239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6076BF3-5FFD-436A-9209-B5F640116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127056"/>
              </p:ext>
            </p:extLst>
          </p:nvPr>
        </p:nvGraphicFramePr>
        <p:xfrm>
          <a:off x="2342605" y="3889360"/>
          <a:ext cx="9440092" cy="138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20046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  <a:gridCol w="4720046">
                  <a:extLst>
                    <a:ext uri="{9D8B030D-6E8A-4147-A177-3AD203B41FA5}">
                      <a16:colId xmlns:a16="http://schemas.microsoft.com/office/drawing/2014/main" val="40986683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MJESNA SAMOUPRAVA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17 GRADSKIH ČETVRTI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218 MJESNIH ODBORA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oblici mjesne samouprave putem kojih građani sudjeluju u odlučivanju o poslovima iz samoupravnog djelokruga i lokalnim poslovima koji neposredno i svakodnevno utječu na njihov život i rad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95614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9EAD62D-8F3B-4F40-181D-E85A437CE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45999"/>
              </p:ext>
            </p:extLst>
          </p:nvPr>
        </p:nvGraphicFramePr>
        <p:xfrm>
          <a:off x="2342605" y="2738120"/>
          <a:ext cx="9440092" cy="1010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GRADSKA UPRAVNA TIJELA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obavljaju upravne, stručne i druge poslove iz samoupravnog djelokruga Grada Zagreba te povjerene poslove državne uprave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772DFCD-87FD-FD2C-57A7-E266A9787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220099"/>
              </p:ext>
            </p:extLst>
          </p:nvPr>
        </p:nvGraphicFramePr>
        <p:xfrm>
          <a:off x="2342605" y="5411440"/>
          <a:ext cx="944009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GRADSKE USTANOVE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8F3F34C-78E8-06A1-C012-E9C9C53DA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71396"/>
              </p:ext>
            </p:extLst>
          </p:nvPr>
        </p:nvGraphicFramePr>
        <p:xfrm>
          <a:off x="2342605" y="5922600"/>
          <a:ext cx="944009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TRGOVAČKA DRUŠTVA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0FD6553-F0D8-7B97-06B3-73E5FF7F2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028388"/>
              </p:ext>
            </p:extLst>
          </p:nvPr>
        </p:nvGraphicFramePr>
        <p:xfrm>
          <a:off x="2342605" y="6390579"/>
          <a:ext cx="944009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PRAVNE OSOBE RADI OBAVLJANJA JAVNIH SLUŽBI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D1702-ABCF-3C65-D5AC-DE9240C0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3C99-AB46-617A-A998-A7620433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92159"/>
            <a:ext cx="8924925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Gradska skupština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351F-8CCA-DEB5-C778-CB570881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517" y="1825625"/>
            <a:ext cx="8924925" cy="47503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r-HR" sz="1900" dirty="0">
                <a:latin typeface="Arial Narrow" panose="020B0606020202030204" pitchFamily="34" charset="0"/>
              </a:rPr>
              <a:t>Gradska skupština je </a:t>
            </a:r>
            <a:r>
              <a:rPr lang="hr-HR" sz="1900" b="1" dirty="0">
                <a:latin typeface="Arial Narrow" panose="020B0606020202030204" pitchFamily="34" charset="0"/>
              </a:rPr>
              <a:t>predstavničko tijelo </a:t>
            </a:r>
            <a:r>
              <a:rPr lang="hr-HR" sz="1900" dirty="0">
                <a:latin typeface="Arial Narrow" panose="020B0606020202030204" pitchFamily="34" charset="0"/>
              </a:rPr>
              <a:t>građana Grada Zagreba i tijelo Grada Zagreba izabrano na temelju općega biračkog prava na neposrednim izborima tajnim glasovanjem na način određen zakonom.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9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r-HR" sz="19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r-HR" sz="1900" dirty="0">
                <a:latin typeface="Arial Narrow" panose="020B0606020202030204" pitchFamily="34" charset="0"/>
              </a:rPr>
              <a:t>ima 47 gradskih zastupnika, predsjednika i najviše 4 potpredsjednika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r-HR" sz="19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r-HR" sz="1900" dirty="0">
                <a:latin typeface="Arial Narrow" panose="020B0606020202030204" pitchFamily="34" charset="0"/>
              </a:rPr>
              <a:t>donosi akte u okviru samoupravnog djelokruga Grada Zagreba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r-HR" sz="19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r-HR" sz="1900" dirty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hr-HR" sz="19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r-HR" sz="1900" dirty="0" smtClean="0">
                <a:latin typeface="Arial Narrow" panose="020B0606020202030204" pitchFamily="34" charset="0"/>
              </a:rPr>
              <a:t>Klubovi gradskih zastupnika</a:t>
            </a:r>
            <a:endParaRPr lang="hr-HR" sz="19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672D1E33-390B-6B9C-C1B4-3DA0741B12E6}"/>
              </a:ext>
            </a:extLst>
          </p:cNvPr>
          <p:cNvSpPr/>
          <p:nvPr/>
        </p:nvSpPr>
        <p:spPr>
          <a:xfrm>
            <a:off x="3665182" y="3232940"/>
            <a:ext cx="213361" cy="1051236"/>
          </a:xfrm>
          <a:prstGeom prst="leftBracket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13EE3C6D-B7AF-2F1E-92FC-EBEAF43D2190}"/>
              </a:ext>
            </a:extLst>
          </p:cNvPr>
          <p:cNvSpPr/>
          <p:nvPr/>
        </p:nvSpPr>
        <p:spPr>
          <a:xfrm rot="10800000">
            <a:off x="10072905" y="3232940"/>
            <a:ext cx="213361" cy="1051236"/>
          </a:xfrm>
          <a:prstGeom prst="leftBracket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79" y="125674"/>
            <a:ext cx="8924925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Unutarnji ustroj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C0856E-786D-407C-9163-67DBC64BB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825625"/>
            <a:ext cx="8924925" cy="435133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  <a:tabLst>
                <a:tab pos="4659313" algn="l"/>
              </a:tabLst>
            </a:pPr>
            <a:r>
              <a:rPr lang="hr-HR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B136E-4283-456F-99F1-CCBBEC48654F}"/>
              </a:ext>
            </a:extLst>
          </p:cNvPr>
          <p:cNvSpPr/>
          <p:nvPr/>
        </p:nvSpPr>
        <p:spPr>
          <a:xfrm>
            <a:off x="4045048" y="2819375"/>
            <a:ext cx="2786721" cy="1198754"/>
          </a:xfrm>
          <a:prstGeom prst="rect">
            <a:avLst/>
          </a:prstGeom>
          <a:solidFill>
            <a:srgbClr val="008FD5"/>
          </a:solidFill>
          <a:ln>
            <a:solidFill>
              <a:srgbClr val="15426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Gradska skupština Grada Zagreba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88150-DAFE-43DD-8D54-0E49ABD95907}"/>
              </a:ext>
            </a:extLst>
          </p:cNvPr>
          <p:cNvSpPr/>
          <p:nvPr/>
        </p:nvSpPr>
        <p:spPr>
          <a:xfrm>
            <a:off x="8490518" y="2039691"/>
            <a:ext cx="2520280" cy="57606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Predsjednik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60B22-262B-4995-99AC-6FF4C24739F5}"/>
              </a:ext>
            </a:extLst>
          </p:cNvPr>
          <p:cNvSpPr/>
          <p:nvPr/>
        </p:nvSpPr>
        <p:spPr>
          <a:xfrm>
            <a:off x="8490518" y="2683223"/>
            <a:ext cx="2520280" cy="57606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Potpredsjednik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E2869-1B7A-48CD-97D1-4226BC31D1E4}"/>
              </a:ext>
            </a:extLst>
          </p:cNvPr>
          <p:cNvSpPr/>
          <p:nvPr/>
        </p:nvSpPr>
        <p:spPr>
          <a:xfrm>
            <a:off x="8490518" y="3350676"/>
            <a:ext cx="2520280" cy="57606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Potpredsjednik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426C3-4009-480E-BE8A-96355738A816}"/>
              </a:ext>
            </a:extLst>
          </p:cNvPr>
          <p:cNvSpPr/>
          <p:nvPr/>
        </p:nvSpPr>
        <p:spPr>
          <a:xfrm>
            <a:off x="8502985" y="4018129"/>
            <a:ext cx="2520280" cy="57606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Potpredsjednik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88ABE-D151-47C9-AC0B-638085D952B6}"/>
              </a:ext>
            </a:extLst>
          </p:cNvPr>
          <p:cNvSpPr/>
          <p:nvPr/>
        </p:nvSpPr>
        <p:spPr>
          <a:xfrm>
            <a:off x="8490518" y="4685582"/>
            <a:ext cx="2520280" cy="57606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Potpredsjednik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E8D7F-6061-4147-93DB-4AA0C2669927}"/>
              </a:ext>
            </a:extLst>
          </p:cNvPr>
          <p:cNvSpPr/>
          <p:nvPr/>
        </p:nvSpPr>
        <p:spPr>
          <a:xfrm>
            <a:off x="2628842" y="4915874"/>
            <a:ext cx="2520280" cy="1056773"/>
          </a:xfrm>
          <a:prstGeom prst="rect">
            <a:avLst/>
          </a:prstGeom>
          <a:solidFill>
            <a:srgbClr val="008F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Stalna radna tijela osnovana Statutom Grada Zagreba i Poslovnikom Gradske skupštine Grada Zagreba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2E9BC-2757-40B4-807D-2E453C421045}"/>
              </a:ext>
            </a:extLst>
          </p:cNvPr>
          <p:cNvSpPr/>
          <p:nvPr/>
        </p:nvSpPr>
        <p:spPr>
          <a:xfrm>
            <a:off x="5530302" y="4915873"/>
            <a:ext cx="2520280" cy="1056774"/>
          </a:xfrm>
          <a:prstGeom prst="rect">
            <a:avLst/>
          </a:prstGeom>
          <a:solidFill>
            <a:srgbClr val="008F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Radna tijela osnovana posebnim odlukama ili na temelju zakonskih i drugih propisa</a:t>
            </a:r>
            <a:endParaRPr lang="hr-HR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D5F746-A382-46C9-AAF0-972B3D9C9C3E}"/>
              </a:ext>
            </a:extLst>
          </p:cNvPr>
          <p:cNvCxnSpPr/>
          <p:nvPr/>
        </p:nvCxnSpPr>
        <p:spPr>
          <a:xfrm flipH="1">
            <a:off x="4497708" y="4128345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594CE0-BF39-4839-B814-4CB82C8E2A82}"/>
              </a:ext>
            </a:extLst>
          </p:cNvPr>
          <p:cNvCxnSpPr>
            <a:cxnSpLocks/>
          </p:cNvCxnSpPr>
          <p:nvPr/>
        </p:nvCxnSpPr>
        <p:spPr>
          <a:xfrm>
            <a:off x="5807968" y="4135494"/>
            <a:ext cx="394528" cy="576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0CB45A-EE1E-4A8C-9C5F-E20DF1A250F7}"/>
              </a:ext>
            </a:extLst>
          </p:cNvPr>
          <p:cNvCxnSpPr>
            <a:cxnSpLocks/>
          </p:cNvCxnSpPr>
          <p:nvPr/>
        </p:nvCxnSpPr>
        <p:spPr>
          <a:xfrm flipV="1">
            <a:off x="6929742" y="2423711"/>
            <a:ext cx="1310875" cy="103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E9EDE-FBD0-4079-AC45-93AB1343CFEC}"/>
              </a:ext>
            </a:extLst>
          </p:cNvPr>
          <p:cNvCxnSpPr/>
          <p:nvPr/>
        </p:nvCxnSpPr>
        <p:spPr>
          <a:xfrm flipV="1">
            <a:off x="6956720" y="2964035"/>
            <a:ext cx="129614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5DB394-BF91-4B76-A8AC-9708F4905627}"/>
              </a:ext>
            </a:extLst>
          </p:cNvPr>
          <p:cNvCxnSpPr>
            <a:cxnSpLocks/>
          </p:cNvCxnSpPr>
          <p:nvPr/>
        </p:nvCxnSpPr>
        <p:spPr>
          <a:xfrm>
            <a:off x="6956720" y="349723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B6F42-9D2F-4A44-A01A-56707371771D}"/>
              </a:ext>
            </a:extLst>
          </p:cNvPr>
          <p:cNvCxnSpPr/>
          <p:nvPr/>
        </p:nvCxnSpPr>
        <p:spPr>
          <a:xfrm>
            <a:off x="6931300" y="3518409"/>
            <a:ext cx="138681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3F25BA-B229-49B0-B2E9-79AAB799F52E}"/>
              </a:ext>
            </a:extLst>
          </p:cNvPr>
          <p:cNvCxnSpPr>
            <a:cxnSpLocks/>
          </p:cNvCxnSpPr>
          <p:nvPr/>
        </p:nvCxnSpPr>
        <p:spPr>
          <a:xfrm>
            <a:off x="6905547" y="3547557"/>
            <a:ext cx="1382689" cy="1368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3" y="125808"/>
            <a:ext cx="8924925" cy="82408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Radna tijela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095E1E-551C-7864-1C0A-DEAEC8E6AE3A}"/>
              </a:ext>
            </a:extLst>
          </p:cNvPr>
          <p:cNvSpPr/>
          <p:nvPr/>
        </p:nvSpPr>
        <p:spPr>
          <a:xfrm>
            <a:off x="2166424" y="1363117"/>
            <a:ext cx="9039663" cy="3158197"/>
          </a:xfrm>
          <a:prstGeom prst="roundRect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2428873" y="1364566"/>
            <a:ext cx="8924925" cy="3432437"/>
          </a:xfrm>
        </p:spPr>
        <p:txBody>
          <a:bodyPr numCol="2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1. Odbor za mandatna pitanja, izbor i imenovanja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2. Odbor za Statut, Poslovnik i propise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3. Odbor za imenovanje naselja, ulica i trgova</a:t>
            </a:r>
          </a:p>
          <a:p>
            <a:pPr marL="230188" indent="-223838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4. Odbor za gospodarstvo, ekološku održivost i poljoprivredu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5. Odbor za financije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6. Odbor za prostorno uređenje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7. Odbor za socijalnu skrb i zdravstvo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8. Odbor za branitelje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6350" indent="-635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  9. Odbor za obrazovanje, sport i mlade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10. Odbor za kulturu, međugradsku i međunarodnu suradnju i civilno društvo</a:t>
            </a: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11. Odbor za mjesnu samoupravu, civilnu zaštitu i sigurnost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12. Odbor za predstavke i pritužbe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13. Odbor za kontrolu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14. Odbor za nacionalne manjine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 Narrow" panose="020B0606020202030204" pitchFamily="34" charset="0"/>
              </a:rPr>
              <a:t>15. Odbor za javna priznanja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8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 Narrow" panose="020B0606020202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E37737-681C-9222-D1D0-3F5C55909ADE}"/>
              </a:ext>
            </a:extLst>
          </p:cNvPr>
          <p:cNvSpPr/>
          <p:nvPr/>
        </p:nvSpPr>
        <p:spPr>
          <a:xfrm>
            <a:off x="2166424" y="5247168"/>
            <a:ext cx="9039663" cy="1464248"/>
          </a:xfrm>
          <a:prstGeom prst="roundRect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E4D8B6-1A27-4FE2-B299-F18C3FCD4C23}"/>
              </a:ext>
            </a:extLst>
          </p:cNvPr>
          <p:cNvSpPr txBox="1">
            <a:spLocks/>
          </p:cNvSpPr>
          <p:nvPr/>
        </p:nvSpPr>
        <p:spPr>
          <a:xfrm>
            <a:off x="2428873" y="5148694"/>
            <a:ext cx="8227403" cy="1464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Gradska koordinacija za ljudska prava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Povjerenstvo za ravnopravnost spolova Grada Zagreba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Etički odbor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 Odbor za sprečavanje sukoba interesa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E5E7D-62A7-4A62-9E70-9DC7DBC99684}"/>
              </a:ext>
            </a:extLst>
          </p:cNvPr>
          <p:cNvSpPr txBox="1"/>
          <p:nvPr/>
        </p:nvSpPr>
        <p:spPr>
          <a:xfrm>
            <a:off x="2592556" y="4779362"/>
            <a:ext cx="818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prstClr val="black"/>
                </a:solidFill>
                <a:latin typeface="Arial Narrow" panose="020B0606020202030204" pitchFamily="34" charset="0"/>
              </a:rPr>
              <a:t>Radna tijela osnovana posebnim odlukama ili na temelju zakonskih i drugih propisa: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2163B-3D37-3B99-F1A3-2356001306C6}"/>
              </a:ext>
            </a:extLst>
          </p:cNvPr>
          <p:cNvSpPr txBox="1"/>
          <p:nvPr/>
        </p:nvSpPr>
        <p:spPr>
          <a:xfrm>
            <a:off x="2689953" y="882616"/>
            <a:ext cx="7338647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r-HR" b="1" dirty="0">
                <a:latin typeface="Arial Narrow" panose="020B0606020202030204" pitchFamily="34" charset="0"/>
              </a:rPr>
              <a:t>Stalna radna tijela Gradske skupštine su:</a:t>
            </a:r>
          </a:p>
        </p:txBody>
      </p:sp>
    </p:spTree>
    <p:extLst>
      <p:ext uri="{BB962C8B-B14F-4D97-AF65-F5344CB8AC3E}">
        <p14:creationId xmlns:p14="http://schemas.microsoft.com/office/powerpoint/2010/main" val="20815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4EF58-316E-01DC-1373-93ADF8E3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A181-EF83-74F4-8176-2B17AFD1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282001"/>
            <a:ext cx="8924925" cy="99177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 Narrow" panose="020B0606020202030204" pitchFamily="34" charset="0"/>
              </a:rPr>
              <a:t>Odbor za obrazovanje, sport i mlade</a:t>
            </a:r>
            <a:endParaRPr lang="hr-HR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9522-E68C-B0F4-50C2-477591EF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939" y="2208627"/>
            <a:ext cx="8924925" cy="353737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 Narrow" panose="020B0606020202030204" pitchFamily="34" charset="0"/>
              </a:rPr>
              <a:t>prati stanje u predškolskom odgoju i obrazovanju, osnovnom i srednjem odgoju i obrazovanju, tehničkoj kulturi i sportu te prati i razmatra kvalitetu života mladih u Gradu Zagrebu, probleme mladih, aktivno uključivanje mladih u javni život Grada Zagreba i zaštitu djece i mladih od svih oblika ovisnosti i nasilja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8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 Narrow" panose="020B0606020202030204" pitchFamily="34" charset="0"/>
              </a:rPr>
              <a:t>razmatra prijedloge odluka i drugih akata što se odnose na predškolski odgoj i obrazovanje, osnovni i srednji odgoj i obrazovanje, tehničku kulturu i sport, daje Gradskoj skupštini mišljenja i prijedloge te predlaže Gradskoj skupštini poduzimanje mjera za unapređenje navedenih djelatnosti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8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 Narrow" panose="020B0606020202030204" pitchFamily="34" charset="0"/>
              </a:rPr>
              <a:t>razmatra prijedloge odluka i drugih akata koji se tiču djece i mladih i daje Gradskoj skupštini mišljenja i prijedloge za poduzimanje mjera za unapređenje položaja djece i mladih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491E8-ED86-E405-E730-05B0B9714181}"/>
              </a:ext>
            </a:extLst>
          </p:cNvPr>
          <p:cNvSpPr txBox="1"/>
          <p:nvPr/>
        </p:nvSpPr>
        <p:spPr>
          <a:xfrm>
            <a:off x="3094893" y="1642733"/>
            <a:ext cx="18217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 Narrow" panose="020B0606020202030204" pitchFamily="34" charset="0"/>
              </a:rPr>
              <a:t>Djelokrug rada:</a:t>
            </a:r>
          </a:p>
          <a:p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E2A2954-8C74-FDD1-181E-2F0AEE56FA1A}"/>
              </a:ext>
            </a:extLst>
          </p:cNvPr>
          <p:cNvSpPr/>
          <p:nvPr/>
        </p:nvSpPr>
        <p:spPr>
          <a:xfrm>
            <a:off x="2039816" y="2760785"/>
            <a:ext cx="654148" cy="429064"/>
          </a:xfrm>
          <a:prstGeom prst="rightArrow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5D21861-2749-D701-858C-4F904D592C7A}"/>
              </a:ext>
            </a:extLst>
          </p:cNvPr>
          <p:cNvSpPr/>
          <p:nvPr/>
        </p:nvSpPr>
        <p:spPr>
          <a:xfrm>
            <a:off x="2039816" y="4108616"/>
            <a:ext cx="654148" cy="429064"/>
          </a:xfrm>
          <a:prstGeom prst="rightArrow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81851FC-0A40-AFD4-A1A5-637D07D60241}"/>
              </a:ext>
            </a:extLst>
          </p:cNvPr>
          <p:cNvSpPr/>
          <p:nvPr/>
        </p:nvSpPr>
        <p:spPr>
          <a:xfrm>
            <a:off x="2039816" y="5241915"/>
            <a:ext cx="654148" cy="429064"/>
          </a:xfrm>
          <a:prstGeom prst="rightArrow">
            <a:avLst/>
          </a:prstGeom>
          <a:solidFill>
            <a:srgbClr val="008F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4" y="213645"/>
            <a:ext cx="7853130" cy="683194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Brojčani pokazatelji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4F56F7-53DA-013D-372E-B597B71F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85606"/>
              </p:ext>
            </p:extLst>
          </p:nvPr>
        </p:nvGraphicFramePr>
        <p:xfrm>
          <a:off x="4444039" y="3763855"/>
          <a:ext cx="5324029" cy="2307363"/>
        </p:xfrm>
        <a:graphic>
          <a:graphicData uri="http://schemas.openxmlformats.org/drawingml/2006/table">
            <a:tbl>
              <a:tblPr firstRow="1" firstCol="1" bandRow="1"/>
              <a:tblGrid>
                <a:gridCol w="1064462">
                  <a:extLst>
                    <a:ext uri="{9D8B030D-6E8A-4147-A177-3AD203B41FA5}">
                      <a16:colId xmlns:a16="http://schemas.microsoft.com/office/drawing/2014/main" val="2910574094"/>
                    </a:ext>
                  </a:extLst>
                </a:gridCol>
                <a:gridCol w="1064462">
                  <a:extLst>
                    <a:ext uri="{9D8B030D-6E8A-4147-A177-3AD203B41FA5}">
                      <a16:colId xmlns:a16="http://schemas.microsoft.com/office/drawing/2014/main" val="3991765499"/>
                    </a:ext>
                  </a:extLst>
                </a:gridCol>
                <a:gridCol w="1065035">
                  <a:extLst>
                    <a:ext uri="{9D8B030D-6E8A-4147-A177-3AD203B41FA5}">
                      <a16:colId xmlns:a16="http://schemas.microsoft.com/office/drawing/2014/main" val="3758480257"/>
                    </a:ext>
                  </a:extLst>
                </a:gridCol>
                <a:gridCol w="1065035">
                  <a:extLst>
                    <a:ext uri="{9D8B030D-6E8A-4147-A177-3AD203B41FA5}">
                      <a16:colId xmlns:a16="http://schemas.microsoft.com/office/drawing/2014/main" val="1149497635"/>
                    </a:ext>
                  </a:extLst>
                </a:gridCol>
                <a:gridCol w="1065035">
                  <a:extLst>
                    <a:ext uri="{9D8B030D-6E8A-4147-A177-3AD203B41FA5}">
                      <a16:colId xmlns:a16="http://schemas.microsoft.com/office/drawing/2014/main" val="1594861782"/>
                    </a:ext>
                  </a:extLst>
                </a:gridCol>
              </a:tblGrid>
              <a:tr h="3374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Saziv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Gradski zastupnici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Gradske zastupnice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86361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2025. 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19259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2021. - 2025.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341133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2017. - 2021.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973695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2013. - 2017.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659536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2009. - 2013.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33913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2005. - 2009.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541820"/>
                  </a:ext>
                </a:extLst>
              </a:tr>
              <a:tr h="28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2001. - 2005.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5037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F4CFBC42-7191-AB5A-E040-E228801E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44" y="1176664"/>
            <a:ext cx="4213021" cy="230736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738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358" y="0"/>
            <a:ext cx="8762997" cy="87216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 algn="ctr">
              <a:lnSpc>
                <a:spcPct val="100000"/>
              </a:lnSpc>
              <a:spcBef>
                <a:spcPts val="105"/>
              </a:spcBef>
            </a:pPr>
            <a:r>
              <a:rPr lang="hr-HR" sz="3600" dirty="0">
                <a:latin typeface="Arial Narrow" panose="020B0606020202030204" pitchFamily="34" charset="0"/>
              </a:rPr>
              <a:t>Informatizacija Gradske skupštine</a:t>
            </a:r>
            <a:endParaRPr sz="3600" spc="-1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2A53B5-911E-28F3-AEDB-B769F38B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89" y="1269314"/>
            <a:ext cx="5518057" cy="27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8194977D-4855-3398-C631-F1BB76FCB7E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8189" y="4187439"/>
            <a:ext cx="5518057" cy="233986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B4B26D-212C-90C0-5656-AA0634CF9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58" y="1225221"/>
            <a:ext cx="2613006" cy="4923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4B02A9C-5DB1-4443-A147-4C9387A18BEE}" vid="{B552A57D-9259-45A2-BA01-09446CD4642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1862</Words>
  <Application>Microsoft Office PowerPoint</Application>
  <PresentationFormat>Widescreen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 Narrow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Samoupravni djelokrug Grada Zagreba</vt:lpstr>
      <vt:lpstr>Poslove iz samoupravnog djelokruga Grada Zagreba obavljaju</vt:lpstr>
      <vt:lpstr>Gradska skupština</vt:lpstr>
      <vt:lpstr>Unutarnji ustroj</vt:lpstr>
      <vt:lpstr>Radna tijela</vt:lpstr>
      <vt:lpstr>Odbor za obrazovanje, sport i mlade</vt:lpstr>
      <vt:lpstr>Brojčani pokazatelji</vt:lpstr>
      <vt:lpstr>Informatizacija Gradske skupštine</vt:lpstr>
      <vt:lpstr>      Sazivanje sjednice Gradske skupštine</vt:lpstr>
      <vt:lpstr>Sjednica Gradske skupštine - pitanja i prijedlozi</vt:lpstr>
      <vt:lpstr>      Postupak donošenja akata</vt:lpstr>
      <vt:lpstr>Rasprava na sjednici</vt:lpstr>
      <vt:lpstr>Glasovanje</vt:lpstr>
      <vt:lpstr>Javnost rada Gradske skupštine</vt:lpstr>
      <vt:lpstr>Savjet mladih Grada Zagreba </vt:lpstr>
      <vt:lpstr>Neposredno sudjelovanje građana u odlučivanju</vt:lpstr>
      <vt:lpstr>Iskoristite mogućnosti!</vt:lpstr>
      <vt:lpstr>          Iskoristite mogućnosti!</vt:lpstr>
      <vt:lpstr>Hvala na pozornosti!  Mirjana Lichtner mirjana.lichtner@zagreb.hr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Branka Hraško</dc:creator>
  <cp:lastModifiedBy>Predsjednik Gradske skupštine</cp:lastModifiedBy>
  <cp:revision>227</cp:revision>
  <dcterms:created xsi:type="dcterms:W3CDTF">2021-11-29T12:02:38Z</dcterms:created>
  <dcterms:modified xsi:type="dcterms:W3CDTF">2025-09-17T07:48:03Z</dcterms:modified>
</cp:coreProperties>
</file>